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6" r:id="rId5"/>
    <p:sldId id="261" r:id="rId6"/>
    <p:sldId id="286" r:id="rId7"/>
    <p:sldId id="285" r:id="rId8"/>
    <p:sldId id="284" r:id="rId9"/>
    <p:sldId id="260" r:id="rId10"/>
    <p:sldId id="283" r:id="rId11"/>
    <p:sldId id="267" r:id="rId12"/>
    <p:sldId id="269" r:id="rId13"/>
    <p:sldId id="271" r:id="rId14"/>
    <p:sldId id="273"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07" autoAdjust="0"/>
  </p:normalViewPr>
  <p:slideViewPr>
    <p:cSldViewPr snapToGrid="0">
      <p:cViewPr>
        <p:scale>
          <a:sx n="83" d="100"/>
          <a:sy n="83" d="100"/>
        </p:scale>
        <p:origin x="45" y="531"/>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7/20/2019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7/20/2019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3872071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6</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7</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326493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dirty="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Epicycle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png"/><Relationship Id="rId3" Type="http://schemas.openxmlformats.org/officeDocument/2006/relationships/image" Target="../media/image40.jpeg"/><Relationship Id="rId7" Type="http://schemas.openxmlformats.org/officeDocument/2006/relationships/image" Target="../media/image44.svg"/><Relationship Id="rId12"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svg"/><Relationship Id="rId10" Type="http://schemas.openxmlformats.org/officeDocument/2006/relationships/hyperlink" Target="http://www.fabrikcam.com/" TargetMode="External"/><Relationship Id="rId4" Type="http://schemas.openxmlformats.org/officeDocument/2006/relationships/image" Target="../media/image41.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Epicycle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Peer to Peer</a:t>
            </a:r>
            <a:br>
              <a:rPr lang="en-US" dirty="0"/>
            </a:br>
            <a:r>
              <a:rPr lang="en-US" dirty="0"/>
              <a:t>Bike Rental, Sharing, and Advocacy</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Placeholder 19">
            <a:extLst>
              <a:ext uri="{FF2B5EF4-FFF2-40B4-BE49-F238E27FC236}">
                <a16:creationId xmlns:a16="http://schemas.microsoft.com/office/drawing/2014/main" id="{4ECCFE4D-3419-4C31-8F78-51C0FBC108AD}"/>
              </a:ext>
            </a:extLst>
          </p:cNvPr>
          <p:cNvPicPr>
            <a:picLocks noChangeAspect="1"/>
          </p:cNvPicPr>
          <p:nvPr/>
        </p:nvPicPr>
        <p:blipFill>
          <a:blip r:embed="rId4"/>
          <a:srcRect t="14571" b="14571"/>
          <a:stretch>
            <a:fillRect/>
          </a:stretch>
        </p:blipFill>
        <p:spPr>
          <a:xfrm>
            <a:off x="618991" y="1985062"/>
            <a:ext cx="1552575" cy="1100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id="{DDC64B4F-EF8E-442A-8D01-0AD7034A6823}"/>
              </a:ext>
            </a:extLst>
          </p:cNvPr>
          <p:cNvSpPr>
            <a:spLocks noGrp="1"/>
          </p:cNvSpPr>
          <p:nvPr>
            <p:ph type="body" sz="quarter" idx="26"/>
          </p:nvPr>
        </p:nvSpPr>
        <p:spPr/>
        <p:txBody>
          <a:bodyPr/>
          <a:lstStyle/>
          <a:p>
            <a:r>
              <a:rPr lang="en-US" dirty="0"/>
              <a:t>How will we scale in the future</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dirty="0"/>
              <a:t>Phase 1</a:t>
            </a:r>
            <a:br>
              <a:rPr lang="en-US" dirty="0"/>
            </a:br>
            <a:r>
              <a:rPr lang="en-US" sz="1400" dirty="0">
                <a:latin typeface="+mn-lt"/>
              </a:rPr>
              <a:t>2020</a:t>
            </a:r>
            <a:endParaRPr lang="en-US"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Initial establishment with focus on small peer-to-peer sharing</a:t>
            </a:r>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dirty="0"/>
              <a:t>Phase 2</a:t>
            </a:r>
            <a:br>
              <a:rPr lang="en-US" dirty="0"/>
            </a:br>
            <a:r>
              <a:rPr lang="en-US" sz="1400" dirty="0">
                <a:latin typeface="+mn-lt"/>
              </a:rPr>
              <a:t>2021</a:t>
            </a:r>
            <a:endParaRPr lang="en-US"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p:txBody>
          <a:bodyPr/>
          <a:lstStyle/>
          <a:p>
            <a:r>
              <a:rPr lang="en-US" dirty="0"/>
              <a:t>Deployment of data services to help transportation companies target their growth</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dirty="0"/>
              <a:t>Phase 3</a:t>
            </a:r>
            <a:br>
              <a:rPr lang="en-US" dirty="0"/>
            </a:br>
            <a:r>
              <a:rPr lang="en-US" sz="1400" dirty="0">
                <a:latin typeface="+mn-lt"/>
              </a:rPr>
              <a:t>2022</a:t>
            </a: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Targeted expansion of Epicycle services in parallel with clients and partners into new markets</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63593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D59F-E459-41DB-985E-2CF08A5D0B6A}"/>
              </a:ext>
            </a:extLst>
          </p:cNvPr>
          <p:cNvSpPr>
            <a:spLocks noGrp="1"/>
          </p:cNvSpPr>
          <p:nvPr>
            <p:ph type="title"/>
          </p:nvPr>
        </p:nvSpPr>
        <p:spPr/>
        <p:txBody>
          <a:bodyPr/>
          <a:lstStyle/>
          <a:p>
            <a:r>
              <a:rPr lang="en-US" dirty="0"/>
              <a:t>Timeline</a:t>
            </a:r>
          </a:p>
        </p:txBody>
      </p:sp>
      <p:sp>
        <p:nvSpPr>
          <p:cNvPr id="68" name="Text Placeholder 67">
            <a:extLst>
              <a:ext uri="{FF2B5EF4-FFF2-40B4-BE49-F238E27FC236}">
                <a16:creationId xmlns:a16="http://schemas.microsoft.com/office/drawing/2014/main" id="{FA73531D-BDF3-4C9D-B4DE-8A7074CC6D1E}"/>
              </a:ext>
            </a:extLst>
          </p:cNvPr>
          <p:cNvSpPr>
            <a:spLocks noGrp="1"/>
          </p:cNvSpPr>
          <p:nvPr>
            <p:ph type="body" sz="quarter" idx="26"/>
          </p:nvPr>
        </p:nvSpPr>
        <p:spPr/>
        <p:txBody>
          <a:bodyPr/>
          <a:lstStyle/>
          <a:p>
            <a:r>
              <a:rPr lang="en-US" dirty="0"/>
              <a:t>Our two-year action plan</a:t>
            </a:r>
          </a:p>
          <a:p>
            <a:endParaRPr lang="en-US" dirty="0"/>
          </a:p>
        </p:txBody>
      </p:sp>
      <p:sp>
        <p:nvSpPr>
          <p:cNvPr id="5" name="Text Placeholder 4">
            <a:extLst>
              <a:ext uri="{FF2B5EF4-FFF2-40B4-BE49-F238E27FC236}">
                <a16:creationId xmlns:a16="http://schemas.microsoft.com/office/drawing/2014/main" id="{93838E21-DCBD-4BF3-A56B-1B0AC1845ACF}"/>
              </a:ext>
            </a:extLst>
          </p:cNvPr>
          <p:cNvSpPr>
            <a:spLocks noGrp="1"/>
          </p:cNvSpPr>
          <p:nvPr>
            <p:ph type="body" sz="quarter" idx="33"/>
          </p:nvPr>
        </p:nvSpPr>
        <p:spPr>
          <a:xfrm>
            <a:off x="344125" y="3973125"/>
            <a:ext cx="553175" cy="201776"/>
          </a:xfrm>
        </p:spPr>
        <p:txBody>
          <a:bodyPr/>
          <a:lstStyle/>
          <a:p>
            <a:r>
              <a:rPr lang="en-US" dirty="0">
                <a:solidFill>
                  <a:schemeClr val="tx1">
                    <a:lumMod val="75000"/>
                    <a:lumOff val="25000"/>
                  </a:schemeClr>
                </a:solidFill>
                <a:latin typeface="+mj-lt"/>
              </a:rPr>
              <a:t>2020</a:t>
            </a:r>
          </a:p>
        </p:txBody>
      </p:sp>
      <p:sp>
        <p:nvSpPr>
          <p:cNvPr id="6" name="Text Placeholder 5">
            <a:extLst>
              <a:ext uri="{FF2B5EF4-FFF2-40B4-BE49-F238E27FC236}">
                <a16:creationId xmlns:a16="http://schemas.microsoft.com/office/drawing/2014/main" id="{47257058-2973-4B53-836C-41233BC0D27B}"/>
              </a:ext>
            </a:extLst>
          </p:cNvPr>
          <p:cNvSpPr>
            <a:spLocks noGrp="1"/>
          </p:cNvSpPr>
          <p:nvPr>
            <p:ph type="body" sz="quarter" idx="34"/>
          </p:nvPr>
        </p:nvSpPr>
        <p:spPr/>
        <p:txBody>
          <a:bodyPr/>
          <a:lstStyle/>
          <a:p>
            <a:r>
              <a:rPr lang="en-US" b="1" dirty="0">
                <a:solidFill>
                  <a:schemeClr val="tx1">
                    <a:lumMod val="75000"/>
                    <a:lumOff val="25000"/>
                  </a:schemeClr>
                </a:solidFill>
              </a:rPr>
              <a:t>JAN</a:t>
            </a:r>
          </a:p>
        </p:txBody>
      </p:sp>
      <p:sp>
        <p:nvSpPr>
          <p:cNvPr id="7" name="Text Placeholder 6">
            <a:extLst>
              <a:ext uri="{FF2B5EF4-FFF2-40B4-BE49-F238E27FC236}">
                <a16:creationId xmlns:a16="http://schemas.microsoft.com/office/drawing/2014/main" id="{34F0970F-3033-4EF3-B593-8ECF1F1BC18B}"/>
              </a:ext>
            </a:extLst>
          </p:cNvPr>
          <p:cNvSpPr>
            <a:spLocks noGrp="1"/>
          </p:cNvSpPr>
          <p:nvPr>
            <p:ph type="body" sz="quarter" idx="35"/>
          </p:nvPr>
        </p:nvSpPr>
        <p:spPr/>
        <p:txBody>
          <a:bodyPr/>
          <a:lstStyle/>
          <a:p>
            <a:r>
              <a:rPr lang="en-US" dirty="0">
                <a:solidFill>
                  <a:schemeClr val="tx1">
                    <a:lumMod val="75000"/>
                    <a:lumOff val="25000"/>
                  </a:schemeClr>
                </a:solidFill>
              </a:rPr>
              <a:t>FEB</a:t>
            </a:r>
          </a:p>
        </p:txBody>
      </p:sp>
      <p:sp>
        <p:nvSpPr>
          <p:cNvPr id="31" name="Text Placeholder 30">
            <a:extLst>
              <a:ext uri="{FF2B5EF4-FFF2-40B4-BE49-F238E27FC236}">
                <a16:creationId xmlns:a16="http://schemas.microsoft.com/office/drawing/2014/main" id="{0FBB9E34-9406-4432-A2AA-735C161D6F11}"/>
              </a:ext>
            </a:extLst>
          </p:cNvPr>
          <p:cNvSpPr>
            <a:spLocks noGrp="1"/>
          </p:cNvSpPr>
          <p:nvPr>
            <p:ph type="body" sz="quarter" idx="59"/>
          </p:nvPr>
        </p:nvSpPr>
        <p:spPr>
          <a:xfrm>
            <a:off x="411190" y="2190750"/>
            <a:ext cx="1793875" cy="561975"/>
          </a:xfrm>
          <a:ln>
            <a:noFill/>
          </a:ln>
        </p:spPr>
        <p:txBody>
          <a:bodyPr/>
          <a:lstStyle/>
          <a:p>
            <a:r>
              <a:rPr lang="en-US" dirty="0">
                <a:solidFill>
                  <a:schemeClr val="tx1">
                    <a:lumMod val="75000"/>
                    <a:lumOff val="25000"/>
                  </a:schemeClr>
                </a:solidFill>
              </a:rPr>
              <a:t>Design</a:t>
            </a:r>
          </a:p>
        </p:txBody>
      </p:sp>
      <p:sp>
        <p:nvSpPr>
          <p:cNvPr id="32" name="Text Placeholder 31">
            <a:extLst>
              <a:ext uri="{FF2B5EF4-FFF2-40B4-BE49-F238E27FC236}">
                <a16:creationId xmlns:a16="http://schemas.microsoft.com/office/drawing/2014/main" id="{715D1787-D9EC-42D7-9E58-06C783ACCE5D}"/>
              </a:ext>
            </a:extLst>
          </p:cNvPr>
          <p:cNvSpPr>
            <a:spLocks noGrp="1"/>
          </p:cNvSpPr>
          <p:nvPr>
            <p:ph type="body" sz="quarter" idx="60"/>
          </p:nvPr>
        </p:nvSpPr>
        <p:spPr>
          <a:xfrm>
            <a:off x="445930" y="2531196"/>
            <a:ext cx="1724394" cy="185808"/>
          </a:xfrm>
        </p:spPr>
        <p:txBody>
          <a:bodyPr/>
          <a:lstStyle/>
          <a:p>
            <a:r>
              <a:rPr lang="en-US" dirty="0">
                <a:solidFill>
                  <a:schemeClr val="tx1">
                    <a:lumMod val="75000"/>
                    <a:lumOff val="25000"/>
                  </a:schemeClr>
                </a:solidFill>
              </a:rPr>
              <a:t>Feb, 20YY</a:t>
            </a:r>
          </a:p>
        </p:txBody>
      </p:sp>
      <p:cxnSp>
        <p:nvCxnSpPr>
          <p:cNvPr id="71" name="Straight Arrow Connector 70" title="Timeline Event Lines">
            <a:extLst>
              <a:ext uri="{FF2B5EF4-FFF2-40B4-BE49-F238E27FC236}">
                <a16:creationId xmlns:a16="http://schemas.microsoft.com/office/drawing/2014/main" id="{BBE1F329-A8D2-4C03-9053-8D69618651CB}"/>
              </a:ext>
            </a:extLst>
          </p:cNvPr>
          <p:cNvCxnSpPr>
            <a:cxnSpLocks/>
          </p:cNvCxnSpPr>
          <p:nvPr/>
        </p:nvCxnSpPr>
        <p:spPr>
          <a:xfrm flipH="1">
            <a:off x="109272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7CCA00F5-B440-406B-A716-A13092CBFC24}"/>
              </a:ext>
            </a:extLst>
          </p:cNvPr>
          <p:cNvSpPr>
            <a:spLocks noGrp="1"/>
          </p:cNvSpPr>
          <p:nvPr>
            <p:ph type="body" sz="quarter" idx="36"/>
          </p:nvPr>
        </p:nvSpPr>
        <p:spPr/>
        <p:txBody>
          <a:bodyPr/>
          <a:lstStyle/>
          <a:p>
            <a:r>
              <a:rPr lang="en-US" dirty="0">
                <a:solidFill>
                  <a:schemeClr val="tx1">
                    <a:lumMod val="75000"/>
                    <a:lumOff val="25000"/>
                  </a:schemeClr>
                </a:solidFill>
              </a:rPr>
              <a:t>MAR</a:t>
            </a:r>
          </a:p>
        </p:txBody>
      </p:sp>
      <p:sp>
        <p:nvSpPr>
          <p:cNvPr id="9" name="Text Placeholder 8">
            <a:extLst>
              <a:ext uri="{FF2B5EF4-FFF2-40B4-BE49-F238E27FC236}">
                <a16:creationId xmlns:a16="http://schemas.microsoft.com/office/drawing/2014/main" id="{6DD14BC5-F4CC-4A1D-B722-4B0E3AD084E4}"/>
              </a:ext>
            </a:extLst>
          </p:cNvPr>
          <p:cNvSpPr>
            <a:spLocks noGrp="1"/>
          </p:cNvSpPr>
          <p:nvPr>
            <p:ph type="body" sz="quarter" idx="37"/>
          </p:nvPr>
        </p:nvSpPr>
        <p:spPr/>
        <p:txBody>
          <a:bodyPr/>
          <a:lstStyle/>
          <a:p>
            <a:r>
              <a:rPr lang="en-US" dirty="0">
                <a:solidFill>
                  <a:schemeClr val="tx1">
                    <a:lumMod val="75000"/>
                    <a:lumOff val="25000"/>
                  </a:schemeClr>
                </a:solidFill>
              </a:rPr>
              <a:t>APR</a:t>
            </a:r>
          </a:p>
        </p:txBody>
      </p:sp>
      <p:sp>
        <p:nvSpPr>
          <p:cNvPr id="11" name="Text Placeholder 10">
            <a:extLst>
              <a:ext uri="{FF2B5EF4-FFF2-40B4-BE49-F238E27FC236}">
                <a16:creationId xmlns:a16="http://schemas.microsoft.com/office/drawing/2014/main" id="{7BB9576B-97C2-4B6F-8D7A-D3D94B000C9A}"/>
              </a:ext>
            </a:extLst>
          </p:cNvPr>
          <p:cNvSpPr>
            <a:spLocks noGrp="1"/>
          </p:cNvSpPr>
          <p:nvPr>
            <p:ph type="body" sz="quarter" idx="39"/>
          </p:nvPr>
        </p:nvSpPr>
        <p:spPr/>
        <p:txBody>
          <a:bodyPr/>
          <a:lstStyle/>
          <a:p>
            <a:r>
              <a:rPr lang="en-US" dirty="0">
                <a:solidFill>
                  <a:schemeClr val="tx1">
                    <a:lumMod val="75000"/>
                    <a:lumOff val="25000"/>
                  </a:schemeClr>
                </a:solidFill>
              </a:rPr>
              <a:t>MAY</a:t>
            </a:r>
          </a:p>
        </p:txBody>
      </p:sp>
      <p:sp>
        <p:nvSpPr>
          <p:cNvPr id="12" name="Text Placeholder 11">
            <a:extLst>
              <a:ext uri="{FF2B5EF4-FFF2-40B4-BE49-F238E27FC236}">
                <a16:creationId xmlns:a16="http://schemas.microsoft.com/office/drawing/2014/main" id="{DB4DD14B-5E18-42FF-B2F1-6A2CB0938364}"/>
              </a:ext>
            </a:extLst>
          </p:cNvPr>
          <p:cNvSpPr>
            <a:spLocks noGrp="1"/>
          </p:cNvSpPr>
          <p:nvPr>
            <p:ph type="body" sz="quarter" idx="40"/>
          </p:nvPr>
        </p:nvSpPr>
        <p:spPr/>
        <p:txBody>
          <a:bodyPr/>
          <a:lstStyle/>
          <a:p>
            <a:r>
              <a:rPr lang="en-US" dirty="0">
                <a:solidFill>
                  <a:schemeClr val="tx1">
                    <a:lumMod val="75000"/>
                    <a:lumOff val="25000"/>
                  </a:schemeClr>
                </a:solidFill>
              </a:rPr>
              <a:t>JUN</a:t>
            </a:r>
          </a:p>
        </p:txBody>
      </p:sp>
      <p:cxnSp>
        <p:nvCxnSpPr>
          <p:cNvPr id="74" name="Straight Arrow Connector 73" title="Timeline Event Lines">
            <a:extLst>
              <a:ext uri="{FF2B5EF4-FFF2-40B4-BE49-F238E27FC236}">
                <a16:creationId xmlns:a16="http://schemas.microsoft.com/office/drawing/2014/main" id="{3D985F57-4828-4F43-9FE0-15EF491E8160}"/>
              </a:ext>
            </a:extLst>
          </p:cNvPr>
          <p:cNvCxnSpPr>
            <a:cxnSpLocks/>
          </p:cNvCxnSpPr>
          <p:nvPr/>
        </p:nvCxnSpPr>
        <p:spPr>
          <a:xfrm rot="10800000" flipH="1">
            <a:off x="2971100"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Text Placeholder 30">
            <a:extLst>
              <a:ext uri="{FF2B5EF4-FFF2-40B4-BE49-F238E27FC236}">
                <a16:creationId xmlns:a16="http://schemas.microsoft.com/office/drawing/2014/main" id="{787813E1-07C6-496D-9E59-D41AD3127AD9}"/>
              </a:ext>
            </a:extLst>
          </p:cNvPr>
          <p:cNvSpPr txBox="1">
            <a:spLocks/>
          </p:cNvSpPr>
          <p:nvPr/>
        </p:nvSpPr>
        <p:spPr>
          <a:xfrm>
            <a:off x="2074163"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Group</a:t>
            </a:r>
          </a:p>
        </p:txBody>
      </p:sp>
      <p:sp>
        <p:nvSpPr>
          <p:cNvPr id="59" name="Text Placeholder 31">
            <a:extLst>
              <a:ext uri="{FF2B5EF4-FFF2-40B4-BE49-F238E27FC236}">
                <a16:creationId xmlns:a16="http://schemas.microsoft.com/office/drawing/2014/main" id="{A3B6B7DF-5CB5-4DD4-A1FA-3CAD080EA255}"/>
              </a:ext>
            </a:extLst>
          </p:cNvPr>
          <p:cNvSpPr txBox="1">
            <a:spLocks/>
          </p:cNvSpPr>
          <p:nvPr/>
        </p:nvSpPr>
        <p:spPr>
          <a:xfrm>
            <a:off x="2108903"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Jun, 2020</a:t>
            </a:r>
          </a:p>
        </p:txBody>
      </p:sp>
      <p:sp>
        <p:nvSpPr>
          <p:cNvPr id="13" name="Text Placeholder 12">
            <a:extLst>
              <a:ext uri="{FF2B5EF4-FFF2-40B4-BE49-F238E27FC236}">
                <a16:creationId xmlns:a16="http://schemas.microsoft.com/office/drawing/2014/main" id="{F5F410E5-8F7F-4F9E-9FFE-E7BAE98D72FE}"/>
              </a:ext>
            </a:extLst>
          </p:cNvPr>
          <p:cNvSpPr>
            <a:spLocks noGrp="1"/>
          </p:cNvSpPr>
          <p:nvPr>
            <p:ph type="body" sz="quarter" idx="41"/>
          </p:nvPr>
        </p:nvSpPr>
        <p:spPr/>
        <p:txBody>
          <a:bodyPr/>
          <a:lstStyle/>
          <a:p>
            <a:r>
              <a:rPr lang="en-US" dirty="0">
                <a:solidFill>
                  <a:schemeClr val="tx1">
                    <a:lumMod val="75000"/>
                    <a:lumOff val="25000"/>
                  </a:schemeClr>
                </a:solidFill>
              </a:rPr>
              <a:t>JUL</a:t>
            </a:r>
          </a:p>
        </p:txBody>
      </p:sp>
      <p:sp>
        <p:nvSpPr>
          <p:cNvPr id="15" name="Text Placeholder 14">
            <a:extLst>
              <a:ext uri="{FF2B5EF4-FFF2-40B4-BE49-F238E27FC236}">
                <a16:creationId xmlns:a16="http://schemas.microsoft.com/office/drawing/2014/main" id="{62A8B8B4-43EE-4C8C-A799-7FB8016D3DD0}"/>
              </a:ext>
            </a:extLst>
          </p:cNvPr>
          <p:cNvSpPr>
            <a:spLocks noGrp="1"/>
          </p:cNvSpPr>
          <p:nvPr>
            <p:ph type="body" sz="quarter" idx="43"/>
          </p:nvPr>
        </p:nvSpPr>
        <p:spPr/>
        <p:txBody>
          <a:bodyPr/>
          <a:lstStyle/>
          <a:p>
            <a:r>
              <a:rPr lang="en-US" dirty="0">
                <a:solidFill>
                  <a:schemeClr val="tx1">
                    <a:lumMod val="75000"/>
                    <a:lumOff val="25000"/>
                  </a:schemeClr>
                </a:solidFill>
              </a:rPr>
              <a:t>AUG</a:t>
            </a:r>
          </a:p>
        </p:txBody>
      </p:sp>
      <p:sp>
        <p:nvSpPr>
          <p:cNvPr id="16" name="Text Placeholder 15">
            <a:extLst>
              <a:ext uri="{FF2B5EF4-FFF2-40B4-BE49-F238E27FC236}">
                <a16:creationId xmlns:a16="http://schemas.microsoft.com/office/drawing/2014/main" id="{BE55EE5B-B6FB-4321-9477-52192E27D65C}"/>
              </a:ext>
            </a:extLst>
          </p:cNvPr>
          <p:cNvSpPr>
            <a:spLocks noGrp="1"/>
          </p:cNvSpPr>
          <p:nvPr>
            <p:ph type="body" sz="quarter" idx="44"/>
          </p:nvPr>
        </p:nvSpPr>
        <p:spPr/>
        <p:txBody>
          <a:bodyPr/>
          <a:lstStyle/>
          <a:p>
            <a:r>
              <a:rPr lang="en-US" dirty="0">
                <a:solidFill>
                  <a:schemeClr val="tx1">
                    <a:lumMod val="75000"/>
                    <a:lumOff val="25000"/>
                  </a:schemeClr>
                </a:solidFill>
              </a:rPr>
              <a:t>SEP</a:t>
            </a:r>
          </a:p>
        </p:txBody>
      </p:sp>
      <p:sp>
        <p:nvSpPr>
          <p:cNvPr id="14" name="Text Placeholder 13">
            <a:extLst>
              <a:ext uri="{FF2B5EF4-FFF2-40B4-BE49-F238E27FC236}">
                <a16:creationId xmlns:a16="http://schemas.microsoft.com/office/drawing/2014/main" id="{C93FB8A9-9620-42A8-A149-00CC0FC29CF4}"/>
              </a:ext>
            </a:extLst>
          </p:cNvPr>
          <p:cNvSpPr>
            <a:spLocks noGrp="1"/>
          </p:cNvSpPr>
          <p:nvPr>
            <p:ph type="body" sz="quarter" idx="42"/>
          </p:nvPr>
        </p:nvSpPr>
        <p:spPr/>
        <p:txBody>
          <a:bodyPr/>
          <a:lstStyle/>
          <a:p>
            <a:r>
              <a:rPr lang="en-US" dirty="0">
                <a:solidFill>
                  <a:schemeClr val="tx1">
                    <a:lumMod val="75000"/>
                    <a:lumOff val="25000"/>
                  </a:schemeClr>
                </a:solidFill>
              </a:rPr>
              <a:t>OCT</a:t>
            </a:r>
          </a:p>
        </p:txBody>
      </p:sp>
      <p:sp>
        <p:nvSpPr>
          <p:cNvPr id="60" name="Text Placeholder 30">
            <a:extLst>
              <a:ext uri="{FF2B5EF4-FFF2-40B4-BE49-F238E27FC236}">
                <a16:creationId xmlns:a16="http://schemas.microsoft.com/office/drawing/2014/main" id="{518ED7A4-3142-4C1B-8706-E6F9BDA12CD4}"/>
              </a:ext>
            </a:extLst>
          </p:cNvPr>
          <p:cNvSpPr txBox="1">
            <a:spLocks/>
          </p:cNvSpPr>
          <p:nvPr/>
        </p:nvSpPr>
        <p:spPr>
          <a:xfrm>
            <a:off x="3971909"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Feedback</a:t>
            </a:r>
          </a:p>
        </p:txBody>
      </p:sp>
      <p:sp>
        <p:nvSpPr>
          <p:cNvPr id="61" name="Text Placeholder 31">
            <a:extLst>
              <a:ext uri="{FF2B5EF4-FFF2-40B4-BE49-F238E27FC236}">
                <a16:creationId xmlns:a16="http://schemas.microsoft.com/office/drawing/2014/main" id="{ADF4B596-4378-464E-8BA9-FB6ADF27D160}"/>
              </a:ext>
            </a:extLst>
          </p:cNvPr>
          <p:cNvSpPr txBox="1">
            <a:spLocks/>
          </p:cNvSpPr>
          <p:nvPr/>
        </p:nvSpPr>
        <p:spPr>
          <a:xfrm>
            <a:off x="4006649"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Oct, 2020</a:t>
            </a:r>
          </a:p>
        </p:txBody>
      </p:sp>
      <p:cxnSp>
        <p:nvCxnSpPr>
          <p:cNvPr id="72" name="Straight Arrow Connector 71" title="Timeline Event Lines">
            <a:extLst>
              <a:ext uri="{FF2B5EF4-FFF2-40B4-BE49-F238E27FC236}">
                <a16:creationId xmlns:a16="http://schemas.microsoft.com/office/drawing/2014/main" id="{8C361AC5-6734-49E5-8506-3F22C2DF6856}"/>
              </a:ext>
            </a:extLst>
          </p:cNvPr>
          <p:cNvCxnSpPr>
            <a:cxnSpLocks/>
          </p:cNvCxnSpPr>
          <p:nvPr/>
        </p:nvCxnSpPr>
        <p:spPr>
          <a:xfrm flipH="1">
            <a:off x="486884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D9E0D54-DF90-4CE3-B2EF-54C50783B7CC}"/>
              </a:ext>
            </a:extLst>
          </p:cNvPr>
          <p:cNvSpPr>
            <a:spLocks noGrp="1"/>
          </p:cNvSpPr>
          <p:nvPr>
            <p:ph type="body" sz="quarter" idx="45"/>
          </p:nvPr>
        </p:nvSpPr>
        <p:spPr/>
        <p:txBody>
          <a:bodyPr/>
          <a:lstStyle/>
          <a:p>
            <a:r>
              <a:rPr lang="en-US" dirty="0">
                <a:solidFill>
                  <a:schemeClr val="tx1">
                    <a:lumMod val="75000"/>
                    <a:lumOff val="25000"/>
                  </a:schemeClr>
                </a:solidFill>
              </a:rPr>
              <a:t>NOV</a:t>
            </a:r>
          </a:p>
        </p:txBody>
      </p:sp>
      <p:sp>
        <p:nvSpPr>
          <p:cNvPr id="18" name="Text Placeholder 17">
            <a:extLst>
              <a:ext uri="{FF2B5EF4-FFF2-40B4-BE49-F238E27FC236}">
                <a16:creationId xmlns:a16="http://schemas.microsoft.com/office/drawing/2014/main" id="{2CCC6E1D-9B5C-4276-A7D2-B86F661B7D47}"/>
              </a:ext>
            </a:extLst>
          </p:cNvPr>
          <p:cNvSpPr>
            <a:spLocks noGrp="1"/>
          </p:cNvSpPr>
          <p:nvPr>
            <p:ph type="body" sz="quarter" idx="46"/>
          </p:nvPr>
        </p:nvSpPr>
        <p:spPr/>
        <p:txBody>
          <a:bodyPr/>
          <a:lstStyle/>
          <a:p>
            <a:r>
              <a:rPr lang="en-US" dirty="0">
                <a:solidFill>
                  <a:schemeClr val="tx1">
                    <a:lumMod val="75000"/>
                    <a:lumOff val="25000"/>
                  </a:schemeClr>
                </a:solidFill>
              </a:rPr>
              <a:t>DEC</a:t>
            </a:r>
          </a:p>
        </p:txBody>
      </p:sp>
      <p:sp>
        <p:nvSpPr>
          <p:cNvPr id="19" name="Text Placeholder 18">
            <a:extLst>
              <a:ext uri="{FF2B5EF4-FFF2-40B4-BE49-F238E27FC236}">
                <a16:creationId xmlns:a16="http://schemas.microsoft.com/office/drawing/2014/main" id="{645EDCB7-4237-4A5E-9B93-7DD3CD3C4FF5}"/>
              </a:ext>
            </a:extLst>
          </p:cNvPr>
          <p:cNvSpPr>
            <a:spLocks noGrp="1"/>
          </p:cNvSpPr>
          <p:nvPr>
            <p:ph type="body" sz="quarter" idx="47"/>
          </p:nvPr>
        </p:nvSpPr>
        <p:spPr/>
        <p:txBody>
          <a:bodyPr/>
          <a:lstStyle/>
          <a:p>
            <a:r>
              <a:rPr lang="en-US" b="1" dirty="0">
                <a:solidFill>
                  <a:schemeClr val="tx1">
                    <a:lumMod val="75000"/>
                    <a:lumOff val="25000"/>
                  </a:schemeClr>
                </a:solidFill>
              </a:rPr>
              <a:t>JAN</a:t>
            </a:r>
          </a:p>
        </p:txBody>
      </p:sp>
      <p:sp>
        <p:nvSpPr>
          <p:cNvPr id="10" name="Text Placeholder 9">
            <a:extLst>
              <a:ext uri="{FF2B5EF4-FFF2-40B4-BE49-F238E27FC236}">
                <a16:creationId xmlns:a16="http://schemas.microsoft.com/office/drawing/2014/main" id="{C449364A-2889-46F4-AB8E-EB64958B16DC}"/>
              </a:ext>
            </a:extLst>
          </p:cNvPr>
          <p:cNvSpPr>
            <a:spLocks noGrp="1"/>
          </p:cNvSpPr>
          <p:nvPr>
            <p:ph type="body" sz="quarter" idx="38"/>
          </p:nvPr>
        </p:nvSpPr>
        <p:spPr>
          <a:xfrm>
            <a:off x="6008325" y="3973125"/>
            <a:ext cx="553175" cy="201776"/>
          </a:xfrm>
        </p:spPr>
        <p:txBody>
          <a:bodyPr/>
          <a:lstStyle/>
          <a:p>
            <a:r>
              <a:rPr lang="en-US" dirty="0">
                <a:solidFill>
                  <a:schemeClr val="tx1">
                    <a:lumMod val="75000"/>
                    <a:lumOff val="25000"/>
                  </a:schemeClr>
                </a:solidFill>
                <a:latin typeface="+mj-lt"/>
              </a:rPr>
              <a:t>2021</a:t>
            </a:r>
          </a:p>
        </p:txBody>
      </p:sp>
      <p:cxnSp>
        <p:nvCxnSpPr>
          <p:cNvPr id="75" name="Straight Arrow Connector 74" title="Timeline Event Lines">
            <a:extLst>
              <a:ext uri="{FF2B5EF4-FFF2-40B4-BE49-F238E27FC236}">
                <a16:creationId xmlns:a16="http://schemas.microsoft.com/office/drawing/2014/main" id="{40DC3788-4E8E-4F3D-BD1E-8EFA13B0705B}"/>
              </a:ext>
            </a:extLst>
          </p:cNvPr>
          <p:cNvCxnSpPr>
            <a:cxnSpLocks/>
          </p:cNvCxnSpPr>
          <p:nvPr/>
        </p:nvCxnSpPr>
        <p:spPr>
          <a:xfrm rot="10800000" flipH="1">
            <a:off x="6284891"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2" name="Text Placeholder 30">
            <a:extLst>
              <a:ext uri="{FF2B5EF4-FFF2-40B4-BE49-F238E27FC236}">
                <a16:creationId xmlns:a16="http://schemas.microsoft.com/office/drawing/2014/main" id="{86B6D762-C9DD-4996-B05F-20E8C744D387}"/>
              </a:ext>
            </a:extLst>
          </p:cNvPr>
          <p:cNvSpPr txBox="1">
            <a:spLocks/>
          </p:cNvSpPr>
          <p:nvPr/>
        </p:nvSpPr>
        <p:spPr>
          <a:xfrm>
            <a:off x="5387954"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MVP</a:t>
            </a:r>
          </a:p>
        </p:txBody>
      </p:sp>
      <p:sp>
        <p:nvSpPr>
          <p:cNvPr id="63" name="Text Placeholder 31">
            <a:extLst>
              <a:ext uri="{FF2B5EF4-FFF2-40B4-BE49-F238E27FC236}">
                <a16:creationId xmlns:a16="http://schemas.microsoft.com/office/drawing/2014/main" id="{096832AE-2EF2-4535-996B-35001117AE74}"/>
              </a:ext>
            </a:extLst>
          </p:cNvPr>
          <p:cNvSpPr txBox="1">
            <a:spLocks/>
          </p:cNvSpPr>
          <p:nvPr/>
        </p:nvSpPr>
        <p:spPr>
          <a:xfrm>
            <a:off x="5422694"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Jan, 2021</a:t>
            </a:r>
          </a:p>
        </p:txBody>
      </p:sp>
      <p:sp>
        <p:nvSpPr>
          <p:cNvPr id="20" name="Text Placeholder 19">
            <a:extLst>
              <a:ext uri="{FF2B5EF4-FFF2-40B4-BE49-F238E27FC236}">
                <a16:creationId xmlns:a16="http://schemas.microsoft.com/office/drawing/2014/main" id="{7936DD04-54B5-45E1-B77E-535E48E1D46D}"/>
              </a:ext>
            </a:extLst>
          </p:cNvPr>
          <p:cNvSpPr>
            <a:spLocks noGrp="1"/>
          </p:cNvSpPr>
          <p:nvPr>
            <p:ph type="body" sz="quarter" idx="48"/>
          </p:nvPr>
        </p:nvSpPr>
        <p:spPr/>
        <p:txBody>
          <a:bodyPr/>
          <a:lstStyle/>
          <a:p>
            <a:r>
              <a:rPr lang="en-US" dirty="0">
                <a:solidFill>
                  <a:schemeClr val="tx1">
                    <a:lumMod val="75000"/>
                    <a:lumOff val="25000"/>
                  </a:schemeClr>
                </a:solidFill>
              </a:rPr>
              <a:t>FEB</a:t>
            </a:r>
          </a:p>
        </p:txBody>
      </p:sp>
      <p:sp>
        <p:nvSpPr>
          <p:cNvPr id="21" name="Text Placeholder 20">
            <a:extLst>
              <a:ext uri="{FF2B5EF4-FFF2-40B4-BE49-F238E27FC236}">
                <a16:creationId xmlns:a16="http://schemas.microsoft.com/office/drawing/2014/main" id="{3E1BC326-1FAE-422A-BA37-4C92724EF472}"/>
              </a:ext>
            </a:extLst>
          </p:cNvPr>
          <p:cNvSpPr>
            <a:spLocks noGrp="1"/>
          </p:cNvSpPr>
          <p:nvPr>
            <p:ph type="body" sz="quarter" idx="49"/>
          </p:nvPr>
        </p:nvSpPr>
        <p:spPr/>
        <p:txBody>
          <a:bodyPr/>
          <a:lstStyle/>
          <a:p>
            <a:r>
              <a:rPr lang="en-US" dirty="0">
                <a:solidFill>
                  <a:schemeClr val="tx1">
                    <a:lumMod val="75000"/>
                    <a:lumOff val="25000"/>
                  </a:schemeClr>
                </a:solidFill>
              </a:rPr>
              <a:t>MAR</a:t>
            </a:r>
          </a:p>
        </p:txBody>
      </p:sp>
      <p:sp>
        <p:nvSpPr>
          <p:cNvPr id="22" name="Text Placeholder 21">
            <a:extLst>
              <a:ext uri="{FF2B5EF4-FFF2-40B4-BE49-F238E27FC236}">
                <a16:creationId xmlns:a16="http://schemas.microsoft.com/office/drawing/2014/main" id="{24CF4B32-44BD-46E1-B99A-1ADBAC380AC1}"/>
              </a:ext>
            </a:extLst>
          </p:cNvPr>
          <p:cNvSpPr>
            <a:spLocks noGrp="1"/>
          </p:cNvSpPr>
          <p:nvPr>
            <p:ph type="body" sz="quarter" idx="50"/>
          </p:nvPr>
        </p:nvSpPr>
        <p:spPr/>
        <p:txBody>
          <a:bodyPr/>
          <a:lstStyle/>
          <a:p>
            <a:r>
              <a:rPr lang="en-US" dirty="0">
                <a:solidFill>
                  <a:schemeClr val="tx1">
                    <a:lumMod val="75000"/>
                    <a:lumOff val="25000"/>
                  </a:schemeClr>
                </a:solidFill>
              </a:rPr>
              <a:t>APR</a:t>
            </a:r>
          </a:p>
        </p:txBody>
      </p:sp>
      <p:sp>
        <p:nvSpPr>
          <p:cNvPr id="23" name="Text Placeholder 22">
            <a:extLst>
              <a:ext uri="{FF2B5EF4-FFF2-40B4-BE49-F238E27FC236}">
                <a16:creationId xmlns:a16="http://schemas.microsoft.com/office/drawing/2014/main" id="{5DD0D4ED-8247-483E-A339-415BFA0545C5}"/>
              </a:ext>
            </a:extLst>
          </p:cNvPr>
          <p:cNvSpPr>
            <a:spLocks noGrp="1"/>
          </p:cNvSpPr>
          <p:nvPr>
            <p:ph type="body" sz="quarter" idx="51"/>
          </p:nvPr>
        </p:nvSpPr>
        <p:spPr/>
        <p:txBody>
          <a:bodyPr/>
          <a:lstStyle/>
          <a:p>
            <a:r>
              <a:rPr lang="en-US" dirty="0">
                <a:solidFill>
                  <a:schemeClr val="tx1">
                    <a:lumMod val="75000"/>
                    <a:lumOff val="25000"/>
                  </a:schemeClr>
                </a:solidFill>
              </a:rPr>
              <a:t>MAY</a:t>
            </a:r>
          </a:p>
        </p:txBody>
      </p:sp>
      <p:sp>
        <p:nvSpPr>
          <p:cNvPr id="24" name="Text Placeholder 23">
            <a:extLst>
              <a:ext uri="{FF2B5EF4-FFF2-40B4-BE49-F238E27FC236}">
                <a16:creationId xmlns:a16="http://schemas.microsoft.com/office/drawing/2014/main" id="{F8DA1472-0F22-45EC-9606-34DC3AF9CA7F}"/>
              </a:ext>
            </a:extLst>
          </p:cNvPr>
          <p:cNvSpPr>
            <a:spLocks noGrp="1"/>
          </p:cNvSpPr>
          <p:nvPr>
            <p:ph type="body" sz="quarter" idx="52"/>
          </p:nvPr>
        </p:nvSpPr>
        <p:spPr/>
        <p:txBody>
          <a:bodyPr/>
          <a:lstStyle/>
          <a:p>
            <a:r>
              <a:rPr lang="en-US" dirty="0">
                <a:solidFill>
                  <a:schemeClr val="tx1">
                    <a:lumMod val="75000"/>
                    <a:lumOff val="25000"/>
                  </a:schemeClr>
                </a:solidFill>
              </a:rPr>
              <a:t>JUN</a:t>
            </a:r>
          </a:p>
        </p:txBody>
      </p:sp>
      <p:sp>
        <p:nvSpPr>
          <p:cNvPr id="25" name="Text Placeholder 24">
            <a:extLst>
              <a:ext uri="{FF2B5EF4-FFF2-40B4-BE49-F238E27FC236}">
                <a16:creationId xmlns:a16="http://schemas.microsoft.com/office/drawing/2014/main" id="{BED3DA06-A855-49CE-8356-4A9D947FC823}"/>
              </a:ext>
            </a:extLst>
          </p:cNvPr>
          <p:cNvSpPr>
            <a:spLocks noGrp="1"/>
          </p:cNvSpPr>
          <p:nvPr>
            <p:ph type="body" sz="quarter" idx="53"/>
          </p:nvPr>
        </p:nvSpPr>
        <p:spPr/>
        <p:txBody>
          <a:bodyPr/>
          <a:lstStyle/>
          <a:p>
            <a:r>
              <a:rPr lang="en-US" dirty="0">
                <a:solidFill>
                  <a:schemeClr val="tx1">
                    <a:lumMod val="75000"/>
                    <a:lumOff val="25000"/>
                  </a:schemeClr>
                </a:solidFill>
              </a:rPr>
              <a:t>JUL</a:t>
            </a:r>
          </a:p>
        </p:txBody>
      </p:sp>
      <p:cxnSp>
        <p:nvCxnSpPr>
          <p:cNvPr id="76" name="Straight Arrow Connector 75" title="Timeline Event Lines">
            <a:extLst>
              <a:ext uri="{FF2B5EF4-FFF2-40B4-BE49-F238E27FC236}">
                <a16:creationId xmlns:a16="http://schemas.microsoft.com/office/drawing/2014/main" id="{EB858692-F88E-43A4-8B27-E23B8AC17249}"/>
              </a:ext>
            </a:extLst>
          </p:cNvPr>
          <p:cNvCxnSpPr>
            <a:cxnSpLocks/>
          </p:cNvCxnSpPr>
          <p:nvPr/>
        </p:nvCxnSpPr>
        <p:spPr>
          <a:xfrm rot="10800000" flipH="1">
            <a:off x="9116629"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6" name="Text Placeholder 30">
            <a:extLst>
              <a:ext uri="{FF2B5EF4-FFF2-40B4-BE49-F238E27FC236}">
                <a16:creationId xmlns:a16="http://schemas.microsoft.com/office/drawing/2014/main" id="{926B0AAB-FFB2-4EF7-823F-9CC4BE3F9038}"/>
              </a:ext>
            </a:extLst>
          </p:cNvPr>
          <p:cNvSpPr txBox="1">
            <a:spLocks/>
          </p:cNvSpPr>
          <p:nvPr/>
        </p:nvSpPr>
        <p:spPr>
          <a:xfrm>
            <a:off x="8219692"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Launch</a:t>
            </a:r>
          </a:p>
        </p:txBody>
      </p:sp>
      <p:sp>
        <p:nvSpPr>
          <p:cNvPr id="67" name="Text Placeholder 31">
            <a:extLst>
              <a:ext uri="{FF2B5EF4-FFF2-40B4-BE49-F238E27FC236}">
                <a16:creationId xmlns:a16="http://schemas.microsoft.com/office/drawing/2014/main" id="{8CD2E1AD-1EB5-4624-9837-0D937266EA13}"/>
              </a:ext>
            </a:extLst>
          </p:cNvPr>
          <p:cNvSpPr txBox="1">
            <a:spLocks/>
          </p:cNvSpPr>
          <p:nvPr/>
        </p:nvSpPr>
        <p:spPr>
          <a:xfrm>
            <a:off x="8254432"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Jul, 2021</a:t>
            </a:r>
          </a:p>
        </p:txBody>
      </p:sp>
      <p:sp>
        <p:nvSpPr>
          <p:cNvPr id="27" name="Text Placeholder 26">
            <a:extLst>
              <a:ext uri="{FF2B5EF4-FFF2-40B4-BE49-F238E27FC236}">
                <a16:creationId xmlns:a16="http://schemas.microsoft.com/office/drawing/2014/main" id="{E20F207A-33A7-43C3-873C-25499611EA61}"/>
              </a:ext>
            </a:extLst>
          </p:cNvPr>
          <p:cNvSpPr>
            <a:spLocks noGrp="1"/>
          </p:cNvSpPr>
          <p:nvPr>
            <p:ph type="body" sz="quarter" idx="55"/>
          </p:nvPr>
        </p:nvSpPr>
        <p:spPr/>
        <p:txBody>
          <a:bodyPr/>
          <a:lstStyle/>
          <a:p>
            <a:r>
              <a:rPr lang="en-US" dirty="0">
                <a:solidFill>
                  <a:schemeClr val="tx1">
                    <a:lumMod val="75000"/>
                    <a:lumOff val="25000"/>
                  </a:schemeClr>
                </a:solidFill>
              </a:rPr>
              <a:t>AUG</a:t>
            </a:r>
          </a:p>
        </p:txBody>
      </p:sp>
      <p:sp>
        <p:nvSpPr>
          <p:cNvPr id="28" name="Text Placeholder 27">
            <a:extLst>
              <a:ext uri="{FF2B5EF4-FFF2-40B4-BE49-F238E27FC236}">
                <a16:creationId xmlns:a16="http://schemas.microsoft.com/office/drawing/2014/main" id="{B7E6CCF4-3AC5-455D-B1E1-9CDCE79FA2DA}"/>
              </a:ext>
            </a:extLst>
          </p:cNvPr>
          <p:cNvSpPr>
            <a:spLocks noGrp="1"/>
          </p:cNvSpPr>
          <p:nvPr>
            <p:ph type="body" sz="quarter" idx="56"/>
          </p:nvPr>
        </p:nvSpPr>
        <p:spPr/>
        <p:txBody>
          <a:bodyPr/>
          <a:lstStyle/>
          <a:p>
            <a:r>
              <a:rPr lang="en-US" dirty="0">
                <a:solidFill>
                  <a:schemeClr val="tx1">
                    <a:lumMod val="75000"/>
                    <a:lumOff val="25000"/>
                  </a:schemeClr>
                </a:solidFill>
              </a:rPr>
              <a:t>SEP</a:t>
            </a:r>
          </a:p>
        </p:txBody>
      </p:sp>
      <p:sp>
        <p:nvSpPr>
          <p:cNvPr id="26" name="Text Placeholder 25">
            <a:extLst>
              <a:ext uri="{FF2B5EF4-FFF2-40B4-BE49-F238E27FC236}">
                <a16:creationId xmlns:a16="http://schemas.microsoft.com/office/drawing/2014/main" id="{357282C0-B362-4514-BC66-EC9066996ADC}"/>
              </a:ext>
            </a:extLst>
          </p:cNvPr>
          <p:cNvSpPr>
            <a:spLocks noGrp="1"/>
          </p:cNvSpPr>
          <p:nvPr>
            <p:ph type="body" sz="quarter" idx="54"/>
          </p:nvPr>
        </p:nvSpPr>
        <p:spPr/>
        <p:txBody>
          <a:bodyPr/>
          <a:lstStyle/>
          <a:p>
            <a:r>
              <a:rPr lang="en-US" dirty="0">
                <a:solidFill>
                  <a:schemeClr val="tx1">
                    <a:lumMod val="75000"/>
                    <a:lumOff val="25000"/>
                  </a:schemeClr>
                </a:solidFill>
              </a:rPr>
              <a:t>OCT</a:t>
            </a:r>
          </a:p>
        </p:txBody>
      </p:sp>
      <p:sp>
        <p:nvSpPr>
          <p:cNvPr id="29" name="Text Placeholder 28">
            <a:extLst>
              <a:ext uri="{FF2B5EF4-FFF2-40B4-BE49-F238E27FC236}">
                <a16:creationId xmlns:a16="http://schemas.microsoft.com/office/drawing/2014/main" id="{AF84C149-B9E1-4CEB-AC25-65E5E0C9ECDB}"/>
              </a:ext>
            </a:extLst>
          </p:cNvPr>
          <p:cNvSpPr>
            <a:spLocks noGrp="1"/>
          </p:cNvSpPr>
          <p:nvPr>
            <p:ph type="body" sz="quarter" idx="57"/>
          </p:nvPr>
        </p:nvSpPr>
        <p:spPr/>
        <p:txBody>
          <a:bodyPr/>
          <a:lstStyle/>
          <a:p>
            <a:r>
              <a:rPr lang="en-US" dirty="0">
                <a:solidFill>
                  <a:schemeClr val="tx1">
                    <a:lumMod val="75000"/>
                    <a:lumOff val="25000"/>
                  </a:schemeClr>
                </a:solidFill>
              </a:rPr>
              <a:t>NOV</a:t>
            </a:r>
          </a:p>
        </p:txBody>
      </p:sp>
      <p:cxnSp>
        <p:nvCxnSpPr>
          <p:cNvPr id="73" name="Straight Arrow Connector 72" title="Timeline Event Lines">
            <a:extLst>
              <a:ext uri="{FF2B5EF4-FFF2-40B4-BE49-F238E27FC236}">
                <a16:creationId xmlns:a16="http://schemas.microsoft.com/office/drawing/2014/main" id="{4A412F69-2D59-4EA2-9BA0-74B513D9F63B}"/>
              </a:ext>
            </a:extLst>
          </p:cNvPr>
          <p:cNvCxnSpPr>
            <a:cxnSpLocks/>
          </p:cNvCxnSpPr>
          <p:nvPr/>
        </p:nvCxnSpPr>
        <p:spPr>
          <a:xfrm flipH="1">
            <a:off x="11005041"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4" name="Text Placeholder 30">
            <a:extLst>
              <a:ext uri="{FF2B5EF4-FFF2-40B4-BE49-F238E27FC236}">
                <a16:creationId xmlns:a16="http://schemas.microsoft.com/office/drawing/2014/main" id="{3BF16A02-C583-41A6-B28D-1DA71C3D603B}"/>
              </a:ext>
            </a:extLst>
          </p:cNvPr>
          <p:cNvSpPr txBox="1">
            <a:spLocks/>
          </p:cNvSpPr>
          <p:nvPr/>
        </p:nvSpPr>
        <p:spPr>
          <a:xfrm>
            <a:off x="9927693"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Design V2</a:t>
            </a:r>
          </a:p>
        </p:txBody>
      </p:sp>
      <p:sp>
        <p:nvSpPr>
          <p:cNvPr id="65" name="Text Placeholder 31">
            <a:extLst>
              <a:ext uri="{FF2B5EF4-FFF2-40B4-BE49-F238E27FC236}">
                <a16:creationId xmlns:a16="http://schemas.microsoft.com/office/drawing/2014/main" id="{F168CAA8-0A9E-4AEE-82FE-9F30480DEA54}"/>
              </a:ext>
            </a:extLst>
          </p:cNvPr>
          <p:cNvSpPr txBox="1">
            <a:spLocks/>
          </p:cNvSpPr>
          <p:nvPr/>
        </p:nvSpPr>
        <p:spPr>
          <a:xfrm>
            <a:off x="9962433"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Nov, 2021</a:t>
            </a:r>
          </a:p>
        </p:txBody>
      </p:sp>
      <p:sp>
        <p:nvSpPr>
          <p:cNvPr id="30" name="Text Placeholder 29">
            <a:extLst>
              <a:ext uri="{FF2B5EF4-FFF2-40B4-BE49-F238E27FC236}">
                <a16:creationId xmlns:a16="http://schemas.microsoft.com/office/drawing/2014/main" id="{1182FFC2-5425-4688-B728-F2248AC174BD}"/>
              </a:ext>
            </a:extLst>
          </p:cNvPr>
          <p:cNvSpPr>
            <a:spLocks noGrp="1"/>
          </p:cNvSpPr>
          <p:nvPr>
            <p:ph type="body" sz="quarter" idx="58"/>
          </p:nvPr>
        </p:nvSpPr>
        <p:spPr/>
        <p:txBody>
          <a:bodyPr/>
          <a:lstStyle/>
          <a:p>
            <a:r>
              <a:rPr lang="en-US" dirty="0">
                <a:solidFill>
                  <a:schemeClr val="tx1">
                    <a:lumMod val="75000"/>
                    <a:lumOff val="25000"/>
                  </a:schemeClr>
                </a:solidFill>
              </a:rPr>
              <a:t>DEC</a:t>
            </a:r>
          </a:p>
        </p:txBody>
      </p:sp>
      <p:grpSp>
        <p:nvGrpSpPr>
          <p:cNvPr id="33" name="Group 32" title="Timeline Month Lines">
            <a:extLst>
              <a:ext uri="{FF2B5EF4-FFF2-40B4-BE49-F238E27FC236}">
                <a16:creationId xmlns:a16="http://schemas.microsoft.com/office/drawing/2014/main" id="{AFD09076-D1F6-4F08-8939-1F1577E5A1AC}"/>
              </a:ext>
            </a:extLst>
          </p:cNvPr>
          <p:cNvGrpSpPr/>
          <p:nvPr/>
        </p:nvGrpSpPr>
        <p:grpSpPr>
          <a:xfrm>
            <a:off x="620712" y="3799174"/>
            <a:ext cx="10856346" cy="173951"/>
            <a:chOff x="620712" y="3799174"/>
            <a:chExt cx="10856346" cy="173951"/>
          </a:xfrm>
        </p:grpSpPr>
        <p:cxnSp>
          <p:nvCxnSpPr>
            <p:cNvPr id="34" name="Straight Connector 33">
              <a:extLst>
                <a:ext uri="{FF2B5EF4-FFF2-40B4-BE49-F238E27FC236}">
                  <a16:creationId xmlns:a16="http://schemas.microsoft.com/office/drawing/2014/main" id="{1851F931-A22B-44AA-B078-8F13276740C5}"/>
                </a:ext>
              </a:extLst>
            </p:cNvPr>
            <p:cNvCxnSpPr>
              <a:stCxn id="6" idx="2"/>
              <a:endCxn id="5" idx="0"/>
            </p:cNvCxnSpPr>
            <p:nvPr/>
          </p:nvCxnSpPr>
          <p:spPr>
            <a:xfrm>
              <a:off x="620712" y="3799174"/>
              <a:ext cx="1"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370804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r>
              <a:rPr lang="en-US" dirty="0"/>
              <a:t>Kalle Persson</a:t>
            </a:r>
          </a:p>
        </p:txBody>
      </p:sp>
      <p:pic>
        <p:nvPicPr>
          <p:cNvPr id="13" name="Graphic 12" descr="Person icon">
            <a:extLst>
              <a:ext uri="{FF2B5EF4-FFF2-40B4-BE49-F238E27FC236}">
                <a16:creationId xmlns:a16="http://schemas.microsoft.com/office/drawing/2014/main"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id="{650F9D0C-7F14-4B83-A0A3-5710128C815A}"/>
              </a:ext>
            </a:extLst>
          </p:cNvPr>
          <p:cNvSpPr>
            <a:spLocks noGrp="1"/>
          </p:cNvSpPr>
          <p:nvPr>
            <p:ph type="body" sz="quarter" idx="13"/>
          </p:nvPr>
        </p:nvSpPr>
        <p:spPr/>
        <p:txBody>
          <a:bodyPr/>
          <a:lstStyle/>
          <a:p>
            <a:r>
              <a:rPr lang="en-US" dirty="0"/>
              <a:t>+1 23 987 6554</a:t>
            </a:r>
          </a:p>
        </p:txBody>
      </p:sp>
      <p:pic>
        <p:nvPicPr>
          <p:cNvPr id="15" name="Graphic 14" descr="Phone icon">
            <a:extLst>
              <a:ext uri="{FF2B5EF4-FFF2-40B4-BE49-F238E27FC236}">
                <a16:creationId xmlns:a16="http://schemas.microsoft.com/office/drawing/2014/main"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id="{2EF9E03C-A81E-4083-9F20-EF8FFAF5914D}"/>
              </a:ext>
            </a:extLst>
          </p:cNvPr>
          <p:cNvSpPr>
            <a:spLocks noGrp="1"/>
          </p:cNvSpPr>
          <p:nvPr>
            <p:ph type="body" sz="quarter" idx="14"/>
          </p:nvPr>
        </p:nvSpPr>
        <p:spPr/>
        <p:txBody>
          <a:bodyPr/>
          <a:lstStyle/>
          <a:p>
            <a:r>
              <a:rPr lang="en-US" dirty="0"/>
              <a:t>kalle@tryepicycle.com</a:t>
            </a:r>
          </a:p>
        </p:txBody>
      </p:sp>
      <p:pic>
        <p:nvPicPr>
          <p:cNvPr id="14" name="Graphic 13" descr="Email icon">
            <a:extLst>
              <a:ext uri="{FF2B5EF4-FFF2-40B4-BE49-F238E27FC236}">
                <a16:creationId xmlns:a16="http://schemas.microsoft.com/office/drawing/2014/main"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a:lstStyle/>
          <a:p>
            <a:r>
              <a:rPr lang="en-US" dirty="0">
                <a:hlinkClick r:id="rId10"/>
              </a:rPr>
              <a:t>www.tryepicycle.com</a:t>
            </a:r>
            <a:r>
              <a:rPr lang="en-US" dirty="0"/>
              <a:t> </a:t>
            </a:r>
          </a:p>
        </p:txBody>
      </p:sp>
      <p:pic>
        <p:nvPicPr>
          <p:cNvPr id="30" name="Graphic 29" descr="World web icon">
            <a:extLst>
              <a:ext uri="{FF2B5EF4-FFF2-40B4-BE49-F238E27FC236}">
                <a16:creationId xmlns:a16="http://schemas.microsoft.com/office/drawing/2014/main" id="{07973E30-0C12-8442-90B5-47D1C45545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8999" y="4843614"/>
            <a:ext cx="170088" cy="170088"/>
          </a:xfrm>
          <a:prstGeom prst="rect">
            <a:avLst/>
          </a:prstGeom>
        </p:spPr>
      </p:pic>
      <p:pic>
        <p:nvPicPr>
          <p:cNvPr id="20" name="Picture Placeholder 19">
            <a:extLst>
              <a:ext uri="{FF2B5EF4-FFF2-40B4-BE49-F238E27FC236}">
                <a16:creationId xmlns:a16="http://schemas.microsoft.com/office/drawing/2014/main" id="{570996EA-DB18-4DE4-BA47-E8CB5B4B82C7}"/>
              </a:ext>
            </a:extLst>
          </p:cNvPr>
          <p:cNvPicPr>
            <a:picLocks noGrp="1" noChangeAspect="1"/>
          </p:cNvPicPr>
          <p:nvPr>
            <p:ph type="pic" sz="quarter" idx="15"/>
          </p:nvPr>
        </p:nvPicPr>
        <p:blipFill>
          <a:blip r:embed="rId13"/>
          <a:srcRect t="14571" b="14571"/>
          <a:stretch>
            <a:fillRect/>
          </a:stretch>
        </p:blipFill>
        <p:spPr>
          <a:xfrm>
            <a:off x="7902575" y="2411413"/>
            <a:ext cx="1552575" cy="1100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142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p:txBody>
          <a:bodyPr/>
          <a:lstStyle/>
          <a:p>
            <a:r>
              <a:rPr lang="en-US" dirty="0"/>
              <a:t>So what happened to the bike sharing programs?</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sz="4400" dirty="0"/>
              <a:t>Transportation Crisis</a:t>
            </a:r>
          </a:p>
          <a:p>
            <a:pPr marL="0" indent="0">
              <a:buNone/>
            </a:pPr>
            <a:r>
              <a:rPr lang="en-US" dirty="0"/>
              <a:t>“As population growth continues, the pressure on mobility is becoming unsustainable. Transport systems are over-crowded, traffic congestion is at an all-time high (and rising), and this is accompanied by increasing environmental and health concerns. Many remain left behind by the freedoms that transportation has afforded, unable to travel to schools, jobs, hospitals or grocery stores.”</a:t>
            </a:r>
          </a:p>
          <a:p>
            <a:pPr marL="0" indent="0">
              <a:buNone/>
            </a:pPr>
            <a:r>
              <a:rPr lang="en-US" dirty="0"/>
              <a:t>-- </a:t>
            </a:r>
            <a:r>
              <a:rPr lang="en-US" dirty="0" err="1"/>
              <a:t>HackMobility</a:t>
            </a:r>
            <a:r>
              <a:rPr lang="en-US" dirty="0"/>
              <a:t> 2019</a:t>
            </a:r>
          </a:p>
        </p:txBody>
      </p:sp>
      <p:pic>
        <p:nvPicPr>
          <p:cNvPr id="7" name="Picture 6" descr="A close up of a map&#10;&#10;Description automatically generated">
            <a:extLst>
              <a:ext uri="{FF2B5EF4-FFF2-40B4-BE49-F238E27FC236}">
                <a16:creationId xmlns:a16="http://schemas.microsoft.com/office/drawing/2014/main" id="{E4A7EA0D-04CF-42DF-B48D-09DD404FC4A2}"/>
              </a:ext>
            </a:extLst>
          </p:cNvPr>
          <p:cNvPicPr>
            <a:picLocks noChangeAspect="1"/>
          </p:cNvPicPr>
          <p:nvPr/>
        </p:nvPicPr>
        <p:blipFill>
          <a:blip r:embed="rId4"/>
          <a:stretch>
            <a:fillRect/>
          </a:stretch>
        </p:blipFill>
        <p:spPr>
          <a:xfrm>
            <a:off x="96029" y="80289"/>
            <a:ext cx="5997255" cy="4343527"/>
          </a:xfrm>
          <a:prstGeom prst="rect">
            <a:avLst/>
          </a:prstGeom>
        </p:spPr>
      </p:pic>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US" sz="3200" dirty="0"/>
              <a:t>Cycling is an Efficient Solution</a:t>
            </a:r>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Problem with Bicycles</a:t>
            </a: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Maintenance Costs</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Bikes break down fast and need to be constantly maintained and repaired</a:t>
            </a: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Vandalism</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People just like breaking, stealing, and damaging things that aren’t theirs</a:t>
            </a: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Oversupply by Competition</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Fear of Missing Out drives companies to flood too many bikes in not enough space</a:t>
            </a: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Parking &amp; Infrastructure</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Cities were designed with cars in mind; changes need to be made</a:t>
            </a: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Social </a:t>
            </a:r>
            <a:br>
              <a:rPr lang="en-US" dirty="0"/>
            </a:br>
            <a:r>
              <a:rPr lang="en-US" dirty="0"/>
              <a:t>Pressures</a:t>
            </a:r>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Face it: cycling just isn’t cool</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Solutions of Epicycle</a:t>
            </a: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NOT yet another bike share startup</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Epicycle is a platform to enable bike share and rental, NOT yet another bike share startup</a:t>
            </a: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Natural Growth of Scope and Scale</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Epicycle leverages existing bikes and bike usage programs to grow usage gradually and naturally</a:t>
            </a: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Integration with Car Solutions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Epicycle intelligently ports tools, resources, and infrastructure used for cars over to bicycles</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66836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Product</a:t>
            </a:r>
          </a:p>
        </p:txBody>
      </p:sp>
      <p:pic>
        <p:nvPicPr>
          <p:cNvPr id="71" name="Picture Placeholder 70" descr="link">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4">
            <a:extLst>
              <a:ext uri="{96DAC541-7B7A-43D3-8B79-37D633B846F1}">
                <asvg:svgBlip xmlns:asvg="http://schemas.microsoft.com/office/drawing/2016/SVG/main" r:embed="rId5"/>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Smart Car Integration</a:t>
            </a:r>
          </a:p>
        </p:txBody>
      </p:sp>
      <p:sp>
        <p:nvSpPr>
          <p:cNvPr id="78" name="Text Placeholder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3" y="1694262"/>
            <a:ext cx="2001317" cy="720000"/>
          </a:xfrm>
        </p:spPr>
        <p:txBody>
          <a:bodyPr/>
          <a:lstStyle/>
          <a:p>
            <a:r>
              <a:rPr lang="en-US" dirty="0"/>
              <a:t>Smart Bikes built on Smart Car infrastructure for fast unlock &amp; rental</a:t>
            </a:r>
          </a:p>
        </p:txBody>
      </p:sp>
      <p:pic>
        <p:nvPicPr>
          <p:cNvPr id="73" name="Picture Placeholder 72" descr="send">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115" b="115"/>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Instant Communication</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3" y="3301993"/>
            <a:ext cx="2001317" cy="720000"/>
          </a:xfrm>
        </p:spPr>
        <p:txBody>
          <a:bodyPr/>
          <a:lstStyle/>
          <a:p>
            <a:r>
              <a:rPr lang="en-US" dirty="0"/>
              <a:t>Integration with Here to constantly monitor location and availability</a:t>
            </a:r>
          </a:p>
        </p:txBody>
      </p:sp>
      <p:pic>
        <p:nvPicPr>
          <p:cNvPr id="75" name="Picture Placeholder 74" descr="network">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Networked Data</a:t>
            </a: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3" y="4866629"/>
            <a:ext cx="2001317" cy="720000"/>
          </a:xfrm>
        </p:spPr>
        <p:txBody>
          <a:bodyPr/>
          <a:lstStyle/>
          <a:p>
            <a:r>
              <a:rPr lang="en-US" dirty="0"/>
              <a:t>Full network integration to intelligently target expansion and growth</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3722696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Left panel image">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DEMO</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Epicycle in Action</a:t>
            </a: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6</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726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US" dirty="0"/>
              <a:t>Business Model</a:t>
            </a:r>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a:lstStyle/>
          <a:p>
            <a:r>
              <a:rPr lang="en-US" dirty="0"/>
              <a:t>There is an opportunity for success</a:t>
            </a:r>
          </a:p>
        </p:txBody>
      </p:sp>
      <p:pic>
        <p:nvPicPr>
          <p:cNvPr id="33" name="Picture Placeholder 32" descr="Teache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p:pic>
      <p:sp>
        <p:nvSpPr>
          <p:cNvPr id="18" name="Text Placeholder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a:lstStyle/>
          <a:p>
            <a:r>
              <a:rPr lang="en-US" dirty="0"/>
              <a:t>Fortify</a:t>
            </a:r>
          </a:p>
        </p:txBody>
      </p:sp>
      <p:sp>
        <p:nvSpPr>
          <p:cNvPr id="15" name="Text Placeholder 14">
            <a:extLst>
              <a:ext uri="{FF2B5EF4-FFF2-40B4-BE49-F238E27FC236}">
                <a16:creationId xmlns:a16="http://schemas.microsoft.com/office/drawing/2014/main" id="{FC7A0458-F32A-49CF-9495-28592AEBA2F4}"/>
              </a:ext>
            </a:extLst>
          </p:cNvPr>
          <p:cNvSpPr>
            <a:spLocks noGrp="1"/>
          </p:cNvSpPr>
          <p:nvPr>
            <p:ph type="body" sz="quarter" idx="12"/>
          </p:nvPr>
        </p:nvSpPr>
        <p:spPr/>
        <p:txBody>
          <a:bodyPr/>
          <a:lstStyle/>
          <a:p>
            <a:r>
              <a:rPr lang="en-US" dirty="0"/>
              <a:t>Gradual change in cycling culture by gradual and intelligent expansion</a:t>
            </a:r>
          </a:p>
        </p:txBody>
      </p:sp>
      <p:pic>
        <p:nvPicPr>
          <p:cNvPr id="35" name="Picture Placeholder 34" descr="Group">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19" name="Text Placeholder 18">
            <a:extLst>
              <a:ext uri="{FF2B5EF4-FFF2-40B4-BE49-F238E27FC236}">
                <a16:creationId xmlns:a16="http://schemas.microsoft.com/office/drawing/2014/main" id="{015436B2-77D6-4D3F-8744-02853C3A274C}"/>
              </a:ext>
            </a:extLst>
          </p:cNvPr>
          <p:cNvSpPr>
            <a:spLocks noGrp="1"/>
          </p:cNvSpPr>
          <p:nvPr>
            <p:ph type="body" sz="quarter" idx="18"/>
          </p:nvPr>
        </p:nvSpPr>
        <p:spPr/>
        <p:txBody>
          <a:bodyPr/>
          <a:lstStyle/>
          <a:p>
            <a:r>
              <a:rPr lang="en-US" dirty="0"/>
              <a:t>De-Marginalize</a:t>
            </a:r>
          </a:p>
        </p:txBody>
      </p:sp>
      <p:sp>
        <p:nvSpPr>
          <p:cNvPr id="16" name="Text Placeholder 15">
            <a:extLst>
              <a:ext uri="{FF2B5EF4-FFF2-40B4-BE49-F238E27FC236}">
                <a16:creationId xmlns:a16="http://schemas.microsoft.com/office/drawing/2014/main" id="{BFEB8D05-C4DC-4D45-A8B0-4428698040AB}"/>
              </a:ext>
            </a:extLst>
          </p:cNvPr>
          <p:cNvSpPr>
            <a:spLocks noGrp="1"/>
          </p:cNvSpPr>
          <p:nvPr>
            <p:ph type="body" sz="quarter" idx="13"/>
          </p:nvPr>
        </p:nvSpPr>
        <p:spPr/>
        <p:txBody>
          <a:bodyPr/>
          <a:lstStyle/>
          <a:p>
            <a:r>
              <a:rPr lang="en-US" dirty="0"/>
              <a:t>Making transportation more equitable and available to marginalized communities</a:t>
            </a:r>
          </a:p>
        </p:txBody>
      </p:sp>
      <p:pic>
        <p:nvPicPr>
          <p:cNvPr id="37" name="Picture Placeholder 36" descr="Books">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20" name="Text Placeholder 19">
            <a:extLst>
              <a:ext uri="{FF2B5EF4-FFF2-40B4-BE49-F238E27FC236}">
                <a16:creationId xmlns:a16="http://schemas.microsoft.com/office/drawing/2014/main" id="{CC9889A9-325A-412C-9CE0-44F85B421B89}"/>
              </a:ext>
            </a:extLst>
          </p:cNvPr>
          <p:cNvSpPr>
            <a:spLocks noGrp="1"/>
          </p:cNvSpPr>
          <p:nvPr>
            <p:ph type="body" sz="quarter" idx="19"/>
          </p:nvPr>
        </p:nvSpPr>
        <p:spPr/>
        <p:txBody>
          <a:bodyPr/>
          <a:lstStyle/>
          <a:p>
            <a:r>
              <a:rPr lang="en-US" dirty="0"/>
              <a:t>Research</a:t>
            </a:r>
          </a:p>
        </p:txBody>
      </p:sp>
      <p:sp>
        <p:nvSpPr>
          <p:cNvPr id="17" name="Text Placeholder 16">
            <a:extLst>
              <a:ext uri="{FF2B5EF4-FFF2-40B4-BE49-F238E27FC236}">
                <a16:creationId xmlns:a16="http://schemas.microsoft.com/office/drawing/2014/main" id="{61B02380-86E2-479F-BE93-7A7EA97E0CA4}"/>
              </a:ext>
            </a:extLst>
          </p:cNvPr>
          <p:cNvSpPr>
            <a:spLocks noGrp="1"/>
          </p:cNvSpPr>
          <p:nvPr>
            <p:ph type="body" sz="quarter" idx="14"/>
          </p:nvPr>
        </p:nvSpPr>
        <p:spPr/>
        <p:txBody>
          <a:bodyPr/>
          <a:lstStyle/>
          <a:p>
            <a:r>
              <a:rPr lang="en-US" dirty="0"/>
              <a:t>Networked Location Data to intelligently grow and target infrastructure efforts</a:t>
            </a: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347144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Market Opportunity</a:t>
            </a:r>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50" y="1391763"/>
            <a:ext cx="753719" cy="753719"/>
          </a:xfrm>
          <a:prstGeom prst="rect">
            <a:avLst/>
          </a:prstGeom>
        </p:spPr>
      </p:pic>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p:txBody>
          <a:bodyPr/>
          <a:lstStyle/>
          <a:p>
            <a:r>
              <a:rPr lang="en-US" dirty="0"/>
              <a:t>$1.6B</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06843" y="3429050"/>
            <a:ext cx="4522314" cy="2762949"/>
          </a:xfrm>
        </p:spPr>
        <p:txBody>
          <a:bodyPr/>
          <a:lstStyle/>
          <a:p>
            <a:r>
              <a:rPr lang="en-US" dirty="0"/>
              <a:t>Global bicycle share market 2019</a:t>
            </a:r>
          </a:p>
        </p:txBody>
      </p:sp>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4740" y="1391763"/>
            <a:ext cx="753719" cy="753719"/>
          </a:xfrm>
          <a:prstGeom prst="rect">
            <a:avLst/>
          </a:prstGeom>
        </p:spPr>
      </p:pic>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p:txBody>
          <a:bodyPr/>
          <a:lstStyle/>
          <a:p>
            <a:r>
              <a:rPr lang="en-US" dirty="0"/>
              <a:t>$2000</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429000"/>
            <a:ext cx="4522407" cy="2762250"/>
          </a:xfrm>
        </p:spPr>
        <p:txBody>
          <a:bodyPr/>
          <a:lstStyle/>
          <a:p>
            <a:r>
              <a:rPr lang="en-US" dirty="0"/>
              <a:t>Average annual savings of bicycle vs car commuting</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3093784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r>
              <a:rPr lang="en-US" dirty="0"/>
              <a:t>Competition</a:t>
            </a:r>
          </a:p>
        </p:txBody>
      </p:sp>
      <p:sp>
        <p:nvSpPr>
          <p:cNvPr id="3" name="Text Placeholder 2">
            <a:extLst>
              <a:ext uri="{FF2B5EF4-FFF2-40B4-BE49-F238E27FC236}">
                <a16:creationId xmlns:a16="http://schemas.microsoft.com/office/drawing/2014/main" id="{3BE73219-73B6-4A50-8412-77850D5624F2}"/>
              </a:ext>
            </a:extLst>
          </p:cNvPr>
          <p:cNvSpPr>
            <a:spLocks noGrp="1"/>
          </p:cNvSpPr>
          <p:nvPr>
            <p:ph type="body" idx="1"/>
          </p:nvPr>
        </p:nvSpPr>
        <p:spPr>
          <a:xfrm>
            <a:off x="432000" y="2438720"/>
            <a:ext cx="5472000" cy="360000"/>
          </a:xfrm>
        </p:spPr>
        <p:txBody>
          <a:bodyPr/>
          <a:lstStyle/>
          <a:p>
            <a:r>
              <a:rPr lang="en-US" dirty="0"/>
              <a:t>Our Company</a:t>
            </a:r>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2000" y="3062534"/>
            <a:ext cx="5472000" cy="3129466"/>
          </a:xfrm>
        </p:spPr>
        <p:txBody>
          <a:bodyPr/>
          <a:lstStyle/>
          <a:p>
            <a:r>
              <a:rPr lang="en-US" dirty="0"/>
              <a:t>Epicycle is NOT yet another bike or scooter share startup, it is a vendor for bike and scooter share startups </a:t>
            </a:r>
          </a:p>
          <a:p>
            <a:pPr lvl="1"/>
            <a:r>
              <a:rPr lang="en-US" dirty="0"/>
              <a:t>Epicycle provides a platform and marketplace to allow anyone to enter the bike rental and sharing market</a:t>
            </a:r>
          </a:p>
          <a:p>
            <a:pPr lvl="1"/>
            <a:r>
              <a:rPr lang="en-US" dirty="0"/>
              <a:t>Epicycle serves bike and scooter transportation companies with valuable data to guide strategy</a:t>
            </a:r>
          </a:p>
        </p:txBody>
      </p:sp>
      <p:sp>
        <p:nvSpPr>
          <p:cNvPr id="7" name="Text Placeholder 6">
            <a:extLst>
              <a:ext uri="{FF2B5EF4-FFF2-40B4-BE49-F238E27FC236}">
                <a16:creationId xmlns:a16="http://schemas.microsoft.com/office/drawing/2014/main" id="{D902C058-20DE-46C9-BB43-8B24E6B9E82B}"/>
              </a:ext>
            </a:extLst>
          </p:cNvPr>
          <p:cNvSpPr>
            <a:spLocks noGrp="1"/>
          </p:cNvSpPr>
          <p:nvPr>
            <p:ph type="body" sz="quarter" idx="4294967295"/>
          </p:nvPr>
        </p:nvSpPr>
        <p:spPr>
          <a:xfrm>
            <a:off x="6300000" y="2439245"/>
            <a:ext cx="5472000" cy="358775"/>
          </a:xfrm>
        </p:spPr>
        <p:txBody>
          <a:bodyPr vert="horz" lIns="0" tIns="0" rIns="0" bIns="0" rtlCol="0" anchor="t">
            <a:noAutofit/>
          </a:bodyPr>
          <a:lstStyle/>
          <a:p>
            <a:pPr marL="0" indent="0">
              <a:buNone/>
            </a:pPr>
            <a:r>
              <a:rPr lang="en-US" sz="2400" b="1" dirty="0"/>
              <a:t>Competitors</a:t>
            </a:r>
          </a:p>
        </p:txBody>
      </p:sp>
      <p:sp>
        <p:nvSpPr>
          <p:cNvPr id="6" name="Text Placeholder 5">
            <a:extLst>
              <a:ext uri="{FF2B5EF4-FFF2-40B4-BE49-F238E27FC236}">
                <a16:creationId xmlns:a16="http://schemas.microsoft.com/office/drawing/2014/main" id="{00033CE4-940B-422B-A258-BEC239BA978C}"/>
              </a:ext>
            </a:extLst>
          </p:cNvPr>
          <p:cNvSpPr>
            <a:spLocks noGrp="1"/>
          </p:cNvSpPr>
          <p:nvPr>
            <p:ph type="body" sz="quarter" idx="4294967295"/>
          </p:nvPr>
        </p:nvSpPr>
        <p:spPr>
          <a:xfrm>
            <a:off x="6299887" y="3062514"/>
            <a:ext cx="5472113" cy="3128736"/>
          </a:xfrm>
        </p:spPr>
        <p:txBody>
          <a:bodyPr/>
          <a:lstStyle/>
          <a:p>
            <a:r>
              <a:rPr lang="en-US" dirty="0"/>
              <a:t>Regular bike and scooter startups and transportation companies are flooding the market with oversupply</a:t>
            </a:r>
          </a:p>
          <a:p>
            <a:pPr lvl="1"/>
            <a:r>
              <a:rPr lang="en-US" dirty="0"/>
              <a:t>Mass wastage due to overproduction of bicycles and scooters for slow adoption and infrequent usage</a:t>
            </a:r>
          </a:p>
          <a:p>
            <a:pPr lvl="1"/>
            <a:r>
              <a:rPr lang="en-US" dirty="0"/>
              <a:t>Mass cutthroat competition due to FOMO rushing to market</a:t>
            </a: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2888643666"/>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90261-1200-4EC7-95B0-2241EE54AA34}">
  <ds:schemaRefs>
    <ds:schemaRef ds:uri="http://purl.org/dc/terms/"/>
    <ds:schemaRef ds:uri="http://schemas.microsoft.com/office/2006/documentManagement/types"/>
    <ds:schemaRef ds:uri="http://schemas.microsoft.com/office/2006/metadata/properties"/>
    <ds:schemaRef ds:uri="http://purl.org/dc/elements/1.1/"/>
    <ds:schemaRef ds:uri="71af3243-3dd4-4a8d-8c0d-dd76da1f02a5"/>
    <ds:schemaRef ds:uri="http://schemas.microsoft.com/office/infopath/2007/PartnerControls"/>
    <ds:schemaRef ds:uri="16c05727-aa75-4e4a-9b5f-8a80a116589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Green pitch deck</Template>
  <TotalTime>0</TotalTime>
  <Words>570</Words>
  <Application>Microsoft Office PowerPoint</Application>
  <PresentationFormat>Widescreen</PresentationFormat>
  <Paragraphs>131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Rockwell</vt:lpstr>
      <vt:lpstr>Times New Roman</vt:lpstr>
      <vt:lpstr>Office Theme</vt:lpstr>
      <vt:lpstr>Epicycle</vt:lpstr>
      <vt:lpstr>Cycling is an Efficient Solution</vt:lpstr>
      <vt:lpstr>The Problem with Bicycles</vt:lpstr>
      <vt:lpstr>The Solutions of Epicycle</vt:lpstr>
      <vt:lpstr>The Product</vt:lpstr>
      <vt:lpstr>DEMO</vt:lpstr>
      <vt:lpstr>Business Model</vt:lpstr>
      <vt:lpstr>Market Opportunity</vt:lpstr>
      <vt:lpstr>Competition</vt:lpstr>
      <vt:lpstr>Growth Strategy</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2019-07-20T20:03:49Z</dcterms:created>
  <dcterms:modified xsi:type="dcterms:W3CDTF">2019-07-20T21:39:54Z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